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C4F26905-1BE0-4446-8E04-47C064B4B4D3}" type="datetimeFigureOut">
              <a:rPr lang="nl-NL" smtClean="0"/>
              <a:t>3-10-2016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208167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4F26905-1BE0-4446-8E04-47C064B4B4D3}" type="datetimeFigureOut">
              <a:rPr lang="nl-NL" smtClean="0"/>
              <a:t>3-10-2016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1279454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4F26905-1BE0-4446-8E04-47C064B4B4D3}" type="datetimeFigureOut">
              <a:rPr lang="nl-NL" smtClean="0"/>
              <a:t>3-10-2016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1151824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4F26905-1BE0-4446-8E04-47C064B4B4D3}" type="datetimeFigureOut">
              <a:rPr lang="nl-NL" smtClean="0"/>
              <a:t>3-10-2016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2906173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C4F26905-1BE0-4446-8E04-47C064B4B4D3}" type="datetimeFigureOut">
              <a:rPr lang="nl-NL" smtClean="0"/>
              <a:t>3-10-2016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1955068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4F26905-1BE0-4446-8E04-47C064B4B4D3}" type="datetimeFigureOut">
              <a:rPr lang="nl-NL" smtClean="0"/>
              <a:t>3-10-2016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28635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4F26905-1BE0-4446-8E04-47C064B4B4D3}" type="datetimeFigureOut">
              <a:rPr lang="nl-NL" smtClean="0"/>
              <a:t>3-10-2016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62062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4F26905-1BE0-4446-8E04-47C064B4B4D3}" type="datetimeFigureOut">
              <a:rPr lang="nl-NL" smtClean="0"/>
              <a:t>3-10-2016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201596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4F26905-1BE0-4446-8E04-47C064B4B4D3}" type="datetimeFigureOut">
              <a:rPr lang="nl-NL" smtClean="0"/>
              <a:t>3-10-2016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209240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C4F26905-1BE0-4446-8E04-47C064B4B4D3}" type="datetimeFigureOut">
              <a:rPr lang="nl-NL" smtClean="0"/>
              <a:t>3-10-2016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3581831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C4F26905-1BE0-4446-8E04-47C064B4B4D3}" type="datetimeFigureOut">
              <a:rPr lang="nl-NL" smtClean="0"/>
              <a:t>3-10-2016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30E655-2856-41FA-A62E-F8B3B0C04CC7}" type="slidenum">
              <a:rPr lang="nl-NL" smtClean="0"/>
              <a:t>‹nr.›</a:t>
            </a:fld>
            <a:endParaRPr lang="nl-NL"/>
          </a:p>
        </p:txBody>
      </p:sp>
    </p:spTree>
    <p:extLst>
      <p:ext uri="{BB962C8B-B14F-4D97-AF65-F5344CB8AC3E}">
        <p14:creationId xmlns:p14="http://schemas.microsoft.com/office/powerpoint/2010/main" val="4141277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F26905-1BE0-4446-8E04-47C064B4B4D3}" type="datetimeFigureOut">
              <a:rPr lang="nl-NL" smtClean="0"/>
              <a:t>3-10-2016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0E655-2856-41FA-A62E-F8B3B0C04CC7}" type="slidenum">
              <a:rPr lang="nl-NL" smtClean="0"/>
              <a:t>‹nr.›</a:t>
            </a:fld>
            <a:endParaRPr lang="nl-NL"/>
          </a:p>
        </p:txBody>
      </p:sp>
    </p:spTree>
    <p:extLst>
      <p:ext uri="{BB962C8B-B14F-4D97-AF65-F5344CB8AC3E}">
        <p14:creationId xmlns:p14="http://schemas.microsoft.com/office/powerpoint/2010/main" val="765548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ierentolk.nl/wat-is-titer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Ziekteleer</a:t>
            </a:r>
            <a:endParaRPr lang="nl-NL" dirty="0"/>
          </a:p>
        </p:txBody>
      </p:sp>
      <p:sp>
        <p:nvSpPr>
          <p:cNvPr id="3" name="Ondertitel 2"/>
          <p:cNvSpPr>
            <a:spLocks noGrp="1"/>
          </p:cNvSpPr>
          <p:nvPr>
            <p:ph type="subTitle" idx="1"/>
          </p:nvPr>
        </p:nvSpPr>
        <p:spPr/>
        <p:txBody>
          <a:bodyPr/>
          <a:lstStyle/>
          <a:p>
            <a:r>
              <a:rPr lang="nl-NL" dirty="0" smtClean="0"/>
              <a:t>3-10-2016</a:t>
            </a:r>
          </a:p>
          <a:p>
            <a:endParaRPr lang="nl-NL" dirty="0"/>
          </a:p>
        </p:txBody>
      </p:sp>
    </p:spTree>
    <p:extLst>
      <p:ext uri="{BB962C8B-B14F-4D97-AF65-F5344CB8AC3E}">
        <p14:creationId xmlns:p14="http://schemas.microsoft.com/office/powerpoint/2010/main" val="344568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Entingen</a:t>
            </a:r>
            <a:endParaRPr lang="nl-NL" dirty="0"/>
          </a:p>
        </p:txBody>
      </p:sp>
      <p:sp>
        <p:nvSpPr>
          <p:cNvPr id="3" name="Tijdelijke aanduiding voor inhoud 2"/>
          <p:cNvSpPr>
            <a:spLocks noGrp="1"/>
          </p:cNvSpPr>
          <p:nvPr>
            <p:ph idx="1"/>
          </p:nvPr>
        </p:nvSpPr>
        <p:spPr/>
        <p:txBody>
          <a:bodyPr/>
          <a:lstStyle/>
          <a:p>
            <a:r>
              <a:rPr lang="nl-NL" dirty="0" err="1" smtClean="0">
                <a:hlinkClick r:id="rId2"/>
              </a:rPr>
              <a:t>Titeren</a:t>
            </a:r>
            <a:endParaRPr lang="nl-NL" dirty="0" smtClean="0"/>
          </a:p>
          <a:p>
            <a:endParaRPr lang="nl-NL" dirty="0"/>
          </a:p>
          <a:p>
            <a:r>
              <a:rPr lang="nl-NL" dirty="0" smtClean="0"/>
              <a:t>Actieve immuniteit (blootstellen aan / wennen)</a:t>
            </a:r>
          </a:p>
          <a:p>
            <a:r>
              <a:rPr lang="nl-NL" dirty="0" smtClean="0"/>
              <a:t>Passieve immuniteit (ingespoten antistoffen)</a:t>
            </a:r>
          </a:p>
          <a:p>
            <a:endParaRPr lang="nl-NL" dirty="0"/>
          </a:p>
          <a:p>
            <a:r>
              <a:rPr lang="nl-NL" dirty="0" smtClean="0"/>
              <a:t>Kant en klare enting / enting die je zelf antistoffen laat aanmaken</a:t>
            </a:r>
          </a:p>
          <a:p>
            <a:endParaRPr lang="nl-NL" dirty="0"/>
          </a:p>
        </p:txBody>
      </p:sp>
    </p:spTree>
    <p:extLst>
      <p:ext uri="{BB962C8B-B14F-4D97-AF65-F5344CB8AC3E}">
        <p14:creationId xmlns:p14="http://schemas.microsoft.com/office/powerpoint/2010/main" val="368320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smtClean="0"/>
              <a:t>Vragen in wikiwijs</a:t>
            </a:r>
            <a:endParaRPr lang="nl-NL" dirty="0"/>
          </a:p>
        </p:txBody>
      </p:sp>
    </p:spTree>
    <p:extLst>
      <p:ext uri="{BB962C8B-B14F-4D97-AF65-F5344CB8AC3E}">
        <p14:creationId xmlns:p14="http://schemas.microsoft.com/office/powerpoint/2010/main" val="2865563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r>
              <a:rPr lang="nl-NL" dirty="0" smtClean="0"/>
              <a:t>Laatste presentatie vorige week</a:t>
            </a:r>
          </a:p>
          <a:p>
            <a:r>
              <a:rPr lang="nl-NL" dirty="0" smtClean="0"/>
              <a:t>Huidparasieten / ringworm / </a:t>
            </a:r>
            <a:r>
              <a:rPr lang="nl-NL" dirty="0" err="1" smtClean="0"/>
              <a:t>psittacose</a:t>
            </a:r>
            <a:endParaRPr lang="nl-NL" dirty="0" smtClean="0"/>
          </a:p>
          <a:p>
            <a:r>
              <a:rPr lang="nl-NL" dirty="0" smtClean="0"/>
              <a:t>Entingen (opdracht -&gt; cijfer (1x))</a:t>
            </a:r>
          </a:p>
          <a:p>
            <a:endParaRPr lang="nl-NL" dirty="0"/>
          </a:p>
          <a:p>
            <a:r>
              <a:rPr lang="nl-NL" dirty="0" smtClean="0"/>
              <a:t>Volgende week: ziektes rondom de voorplanting</a:t>
            </a:r>
          </a:p>
          <a:p>
            <a:endParaRPr lang="nl-NL" dirty="0"/>
          </a:p>
          <a:p>
            <a:r>
              <a:rPr lang="nl-NL" dirty="0" smtClean="0"/>
              <a:t>Na de herfstvakantie: inleveren opdracht enting. Toets voortplanting.</a:t>
            </a:r>
          </a:p>
          <a:p>
            <a:endParaRPr lang="nl-NL" dirty="0"/>
          </a:p>
        </p:txBody>
      </p:sp>
    </p:spTree>
    <p:extLst>
      <p:ext uri="{BB962C8B-B14F-4D97-AF65-F5344CB8AC3E}">
        <p14:creationId xmlns:p14="http://schemas.microsoft.com/office/powerpoint/2010/main" val="252309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Presentatie</a:t>
            </a:r>
            <a:endParaRPr lang="nl-NL" dirty="0"/>
          </a:p>
        </p:txBody>
      </p:sp>
      <p:sp>
        <p:nvSpPr>
          <p:cNvPr id="3" name="Tijdelijke aanduiding voor inhoud 2"/>
          <p:cNvSpPr>
            <a:spLocks noGrp="1"/>
          </p:cNvSpPr>
          <p:nvPr>
            <p:ph idx="1"/>
          </p:nvPr>
        </p:nvSpPr>
        <p:spPr/>
        <p:txBody>
          <a:bodyPr/>
          <a:lstStyle/>
          <a:p>
            <a:r>
              <a:rPr lang="nl-NL" dirty="0" err="1" smtClean="0"/>
              <a:t>Toxocara</a:t>
            </a:r>
            <a:endParaRPr lang="nl-NL" dirty="0" smtClean="0"/>
          </a:p>
          <a:p>
            <a:r>
              <a:rPr lang="nl-NL" dirty="0" err="1" smtClean="0"/>
              <a:t>Rabies</a:t>
            </a:r>
            <a:endParaRPr lang="nl-NL" dirty="0" smtClean="0"/>
          </a:p>
          <a:p>
            <a:r>
              <a:rPr lang="nl-NL" dirty="0" smtClean="0"/>
              <a:t>Toxoplasmose</a:t>
            </a:r>
          </a:p>
          <a:p>
            <a:r>
              <a:rPr lang="nl-NL" dirty="0" err="1" smtClean="0"/>
              <a:t>Ectyma</a:t>
            </a:r>
            <a:endParaRPr lang="nl-NL" dirty="0"/>
          </a:p>
        </p:txBody>
      </p:sp>
    </p:spTree>
    <p:extLst>
      <p:ext uri="{BB962C8B-B14F-4D97-AF65-F5344CB8AC3E}">
        <p14:creationId xmlns:p14="http://schemas.microsoft.com/office/powerpoint/2010/main" val="1581622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52393" y="429667"/>
            <a:ext cx="5212784" cy="1149491"/>
          </a:xfrm>
        </p:spPr>
        <p:txBody>
          <a:bodyPr>
            <a:normAutofit fontScale="90000"/>
          </a:bodyPr>
          <a:lstStyle/>
          <a:p>
            <a:r>
              <a:rPr lang="nl-NL" b="1" dirty="0" smtClean="0"/>
              <a:t/>
            </a:r>
            <a:br>
              <a:rPr lang="nl-NL" b="1" dirty="0" smtClean="0"/>
            </a:br>
            <a:r>
              <a:rPr lang="nl-NL" b="1" dirty="0" smtClean="0"/>
              <a:t>Huidparasieten: Mijten</a:t>
            </a:r>
            <a:br>
              <a:rPr lang="nl-NL" b="1" dirty="0" smtClean="0"/>
            </a:br>
            <a:r>
              <a:rPr lang="nl-NL" dirty="0" smtClean="0"/>
              <a:t/>
            </a:r>
            <a:br>
              <a:rPr lang="nl-NL" dirty="0" smtClean="0"/>
            </a:br>
            <a:endParaRPr lang="nl-NL" dirty="0"/>
          </a:p>
        </p:txBody>
      </p:sp>
      <p:sp>
        <p:nvSpPr>
          <p:cNvPr id="3" name="Tijdelijke aanduiding voor inhoud 2"/>
          <p:cNvSpPr>
            <a:spLocks noGrp="1"/>
          </p:cNvSpPr>
          <p:nvPr>
            <p:ph idx="1"/>
          </p:nvPr>
        </p:nvSpPr>
        <p:spPr/>
        <p:txBody>
          <a:bodyPr>
            <a:normAutofit/>
          </a:bodyPr>
          <a:lstStyle/>
          <a:p>
            <a:pPr marL="0" indent="0">
              <a:buNone/>
            </a:pPr>
            <a:r>
              <a:rPr lang="nl-NL" sz="1800" u="sng" dirty="0"/>
              <a:t>Incubatietijd: </a:t>
            </a:r>
            <a:r>
              <a:rPr lang="nl-NL" sz="1800" dirty="0"/>
              <a:t>Na contact tussen besmet dier en mensen kan het enkele dagen tot maanden duren voordat je klachten ziet. Meestal na 2 a 3 weken.</a:t>
            </a:r>
          </a:p>
          <a:p>
            <a:pPr marL="0" indent="0">
              <a:buNone/>
            </a:pPr>
            <a:endParaRPr lang="nl-NL" sz="1800" u="sng" dirty="0"/>
          </a:p>
          <a:p>
            <a:pPr marL="0" indent="0">
              <a:buNone/>
            </a:pPr>
            <a:r>
              <a:rPr lang="nl-NL" sz="1800" u="sng" dirty="0" err="1"/>
              <a:t>Cheyletiella</a:t>
            </a:r>
            <a:r>
              <a:rPr lang="nl-NL" sz="1800" u="sng" dirty="0"/>
              <a:t> Mijten:  </a:t>
            </a:r>
          </a:p>
          <a:p>
            <a:r>
              <a:rPr lang="nl-NL" sz="1800" dirty="0"/>
              <a:t>Leven op huidoppervlakte</a:t>
            </a:r>
          </a:p>
          <a:p>
            <a:r>
              <a:rPr lang="nl-NL" sz="1800" dirty="0"/>
              <a:t>leggen eitjes op de haren en nestelen zich in de bovenste laag van de huid. </a:t>
            </a:r>
          </a:p>
          <a:p>
            <a:r>
              <a:rPr lang="nl-NL" sz="1800" dirty="0"/>
              <a:t>Hier veroorzaken ze jeuk (mens en dier), doffe vacht  en haaruitval (bij de dieren), rode plekken op de huid (mens en dier)</a:t>
            </a:r>
          </a:p>
          <a:p>
            <a:endParaRPr lang="nl-NL" sz="1800" dirty="0"/>
          </a:p>
          <a:p>
            <a:pPr marL="0" indent="0">
              <a:buNone/>
            </a:pPr>
            <a:r>
              <a:rPr lang="nl-NL" sz="1800" u="sng" dirty="0" err="1"/>
              <a:t>Sarcoptes</a:t>
            </a:r>
            <a:r>
              <a:rPr lang="nl-NL" sz="1800" u="sng" dirty="0"/>
              <a:t> mijten:</a:t>
            </a:r>
          </a:p>
          <a:p>
            <a:r>
              <a:rPr lang="nl-NL" sz="1800" dirty="0"/>
              <a:t>Graven tunnels in de huid, dit veroorzaakt hevige jeuk en kan </a:t>
            </a:r>
            <a:endParaRPr lang="nl-NL" sz="1800" dirty="0" smtClean="0"/>
          </a:p>
          <a:p>
            <a:pPr marL="0" indent="0">
              <a:buNone/>
            </a:pPr>
            <a:r>
              <a:rPr lang="nl-NL" sz="1800" dirty="0"/>
              <a:t> </a:t>
            </a:r>
            <a:r>
              <a:rPr lang="nl-NL" sz="1800" dirty="0" smtClean="0"/>
              <a:t>    uiteindelijk </a:t>
            </a:r>
            <a:r>
              <a:rPr lang="nl-NL" sz="1800" dirty="0"/>
              <a:t>leiden tot huidontsteking en kale plekken. </a:t>
            </a:r>
          </a:p>
          <a:p>
            <a:pPr marL="0" indent="0">
              <a:buNone/>
            </a:pPr>
            <a:endParaRPr lang="nl-NL" sz="1800" u="sng" dirty="0"/>
          </a:p>
          <a:p>
            <a:endParaRPr lang="nl-NL" sz="1800" dirty="0"/>
          </a:p>
          <a:p>
            <a:endParaRPr lang="nl-NL" sz="1800" u="sng" dirty="0"/>
          </a:p>
          <a:p>
            <a:pPr marL="0" indent="0">
              <a:buNone/>
            </a:pPr>
            <a:endParaRPr lang="nl-NL" dirty="0" smtClean="0"/>
          </a:p>
          <a:p>
            <a:pPr marL="0" indent="0">
              <a:buNone/>
            </a:pPr>
            <a:endParaRPr lang="nl-NL" dirty="0"/>
          </a:p>
        </p:txBody>
      </p:sp>
      <p:pic>
        <p:nvPicPr>
          <p:cNvPr id="1030" name="Picture 6" descr="Afbeeldingsresultaat voor mijten pa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9967" y="4321177"/>
            <a:ext cx="3178810" cy="210225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fbeeldingsresultaat voor mijt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17699" y="140074"/>
            <a:ext cx="2526255" cy="168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438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t>Huidparasieten: Mijten</a:t>
            </a:r>
            <a:endParaRPr lang="nl-NL" b="1" dirty="0"/>
          </a:p>
        </p:txBody>
      </p:sp>
      <p:sp>
        <p:nvSpPr>
          <p:cNvPr id="3" name="Tijdelijke aanduiding voor inhoud 2"/>
          <p:cNvSpPr>
            <a:spLocks noGrp="1"/>
          </p:cNvSpPr>
          <p:nvPr>
            <p:ph idx="1"/>
          </p:nvPr>
        </p:nvSpPr>
        <p:spPr>
          <a:xfrm>
            <a:off x="838200" y="1372938"/>
            <a:ext cx="10748554" cy="5328308"/>
          </a:xfrm>
        </p:spPr>
        <p:txBody>
          <a:bodyPr>
            <a:normAutofit/>
          </a:bodyPr>
          <a:lstStyle/>
          <a:p>
            <a:pPr marL="0" indent="0">
              <a:buNone/>
            </a:pPr>
            <a:endParaRPr lang="nl-NL" sz="1600" i="1" dirty="0"/>
          </a:p>
          <a:p>
            <a:pPr marL="0" indent="0">
              <a:buNone/>
            </a:pPr>
            <a:r>
              <a:rPr lang="nl-NL" sz="1800" u="sng" dirty="0"/>
              <a:t>Besmettingsroute:</a:t>
            </a:r>
          </a:p>
          <a:p>
            <a:pPr marL="0" indent="0">
              <a:buNone/>
            </a:pPr>
            <a:endParaRPr lang="nl-NL" sz="1800" u="sng" dirty="0"/>
          </a:p>
          <a:p>
            <a:pPr marL="0" indent="0">
              <a:buNone/>
            </a:pPr>
            <a:r>
              <a:rPr lang="nl-NL" sz="1800" u="sng" dirty="0" err="1">
                <a:solidFill>
                  <a:prstClr val="black"/>
                </a:solidFill>
              </a:rPr>
              <a:t>Cheyletiella</a:t>
            </a:r>
            <a:r>
              <a:rPr lang="nl-NL" sz="1800" u="sng" dirty="0">
                <a:solidFill>
                  <a:prstClr val="black"/>
                </a:solidFill>
              </a:rPr>
              <a:t> Mijten:  </a:t>
            </a:r>
            <a:endParaRPr lang="nl-NL" sz="1800" u="sng" dirty="0">
              <a:solidFill>
                <a:prstClr val="black"/>
              </a:solidFill>
            </a:endParaRPr>
          </a:p>
          <a:p>
            <a:r>
              <a:rPr lang="nl-NL" sz="1800" dirty="0">
                <a:solidFill>
                  <a:prstClr val="black"/>
                </a:solidFill>
              </a:rPr>
              <a:t>Door contact met een besmette hond of kat. In 20-40% van de gevallen raken eigenaren/verzorgers besmet.</a:t>
            </a:r>
          </a:p>
          <a:p>
            <a:r>
              <a:rPr lang="nl-NL" sz="1800" dirty="0">
                <a:solidFill>
                  <a:prstClr val="black"/>
                </a:solidFill>
              </a:rPr>
              <a:t>Hele ontwikkeling van de mijt vindt plaats op het dier, door uitvallende haren worden de eitjes die aan de haren zitten door de ruimte verdeeld en kan zo ook andere dieren en bijvoorbeeld kruipende kinderen besmetten.</a:t>
            </a:r>
          </a:p>
          <a:p>
            <a:pPr marL="0" indent="0">
              <a:buNone/>
            </a:pPr>
            <a:endParaRPr lang="nl-NL" sz="1800" dirty="0">
              <a:solidFill>
                <a:prstClr val="black"/>
              </a:solidFill>
            </a:endParaRPr>
          </a:p>
          <a:p>
            <a:pPr marL="0" indent="0">
              <a:buNone/>
            </a:pPr>
            <a:r>
              <a:rPr lang="nl-NL" sz="1800" u="sng" dirty="0" err="1"/>
              <a:t>Sarcoptes</a:t>
            </a:r>
            <a:r>
              <a:rPr lang="nl-NL" sz="1800" u="sng" dirty="0"/>
              <a:t> </a:t>
            </a:r>
            <a:r>
              <a:rPr lang="nl-NL" sz="1800" u="sng" dirty="0"/>
              <a:t>mijten</a:t>
            </a:r>
            <a:r>
              <a:rPr lang="nl-NL" sz="1800" u="sng" dirty="0"/>
              <a:t>:</a:t>
            </a:r>
          </a:p>
          <a:p>
            <a:r>
              <a:rPr lang="nl-NL" sz="1800" dirty="0">
                <a:solidFill>
                  <a:prstClr val="black"/>
                </a:solidFill>
              </a:rPr>
              <a:t>Door contact met een besmette hond of kat. </a:t>
            </a:r>
            <a:endParaRPr lang="nl-NL" sz="1800" dirty="0">
              <a:solidFill>
                <a:prstClr val="black"/>
              </a:solidFill>
            </a:endParaRPr>
          </a:p>
          <a:p>
            <a:r>
              <a:rPr lang="nl-NL" sz="1800" dirty="0">
                <a:solidFill>
                  <a:prstClr val="black"/>
                </a:solidFill>
              </a:rPr>
              <a:t>Vrouwtjes leggen eitjes in de huidlaag, door te krabben/borstelen </a:t>
            </a:r>
            <a:r>
              <a:rPr lang="nl-NL" sz="1800" dirty="0" err="1">
                <a:solidFill>
                  <a:prstClr val="black"/>
                </a:solidFill>
              </a:rPr>
              <a:t>etc</a:t>
            </a:r>
            <a:r>
              <a:rPr lang="nl-NL" sz="1800" dirty="0">
                <a:solidFill>
                  <a:prstClr val="black"/>
                </a:solidFill>
              </a:rPr>
              <a:t> kunnen deze eitjes losraken en blijven weken tot maanden in leven. Manden en borstels zijn daarom bron van infectie.</a:t>
            </a:r>
          </a:p>
          <a:p>
            <a:r>
              <a:rPr lang="nl-NL" sz="1800" dirty="0">
                <a:solidFill>
                  <a:prstClr val="black"/>
                </a:solidFill>
              </a:rPr>
              <a:t>Steeds vaker in Nederland door honden die uit het buitenland worden gehaald.</a:t>
            </a:r>
          </a:p>
          <a:p>
            <a:endParaRPr lang="nl-NL" sz="1800" dirty="0">
              <a:solidFill>
                <a:prstClr val="black"/>
              </a:solidFill>
            </a:endParaRPr>
          </a:p>
          <a:p>
            <a:endParaRPr lang="nl-NL" sz="1800" dirty="0">
              <a:solidFill>
                <a:prstClr val="black"/>
              </a:solidFill>
            </a:endParaRPr>
          </a:p>
          <a:p>
            <a:endParaRPr lang="nl-NL" sz="1800" dirty="0">
              <a:solidFill>
                <a:prstClr val="black"/>
              </a:solidFill>
            </a:endParaRPr>
          </a:p>
          <a:p>
            <a:endParaRPr lang="nl-NL" sz="1800" u="sng" dirty="0">
              <a:solidFill>
                <a:prstClr val="black"/>
              </a:solidFill>
            </a:endParaRPr>
          </a:p>
          <a:p>
            <a:pPr marL="0" indent="0">
              <a:buNone/>
            </a:pPr>
            <a:endParaRPr lang="nl-NL" sz="1600" i="1" dirty="0"/>
          </a:p>
          <a:p>
            <a:pPr marL="0" indent="0">
              <a:buNone/>
            </a:pPr>
            <a:endParaRPr lang="nl-NL" sz="1600" i="1" dirty="0"/>
          </a:p>
        </p:txBody>
      </p:sp>
      <p:pic>
        <p:nvPicPr>
          <p:cNvPr id="4" name="Picture 4" descr="Afbeeldingsresultaat voor mijten ho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3474" y="0"/>
            <a:ext cx="3988526" cy="2818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248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solidFill>
                  <a:srgbClr val="000000"/>
                </a:solidFill>
                <a:latin typeface="+mn-lt"/>
              </a:rPr>
              <a:t>RINGWORM (TINEA CORPORIS)</a:t>
            </a:r>
            <a:endParaRPr lang="nl-NL" dirty="0">
              <a:latin typeface="+mn-lt"/>
            </a:endParaRPr>
          </a:p>
        </p:txBody>
      </p:sp>
      <p:pic>
        <p:nvPicPr>
          <p:cNvPr id="2050" name="Picture 2" descr="Afbeeldingsresultaat voor ringworm di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37675" y="4624680"/>
            <a:ext cx="3354325" cy="2233320"/>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p:cNvSpPr>
            <a:spLocks noGrp="1"/>
          </p:cNvSpPr>
          <p:nvPr>
            <p:ph idx="1"/>
          </p:nvPr>
        </p:nvSpPr>
        <p:spPr>
          <a:xfrm>
            <a:off x="838200" y="1825625"/>
            <a:ext cx="10515600" cy="4351338"/>
          </a:xfrm>
        </p:spPr>
        <p:txBody>
          <a:bodyPr>
            <a:normAutofit/>
          </a:bodyPr>
          <a:lstStyle/>
          <a:p>
            <a:pPr marL="0" indent="0">
              <a:buNone/>
            </a:pPr>
            <a:r>
              <a:rPr lang="nl-NL" sz="1800" u="sng" dirty="0"/>
              <a:t>Symptomen:</a:t>
            </a:r>
            <a:endParaRPr lang="nl-NL" sz="1800" dirty="0"/>
          </a:p>
          <a:p>
            <a:r>
              <a:rPr lang="nl-NL" sz="1800" b="1" dirty="0">
                <a:solidFill>
                  <a:srgbClr val="000000"/>
                </a:solidFill>
              </a:rPr>
              <a:t>Ringworm</a:t>
            </a:r>
            <a:r>
              <a:rPr lang="nl-NL" sz="1800" dirty="0">
                <a:solidFill>
                  <a:srgbClr val="000000"/>
                </a:solidFill>
              </a:rPr>
              <a:t> </a:t>
            </a:r>
            <a:r>
              <a:rPr lang="nl-NL" sz="1800" dirty="0"/>
              <a:t>is een </a:t>
            </a:r>
            <a:r>
              <a:rPr lang="nl-NL" sz="1800" b="1" dirty="0"/>
              <a:t>schimmelinfectie</a:t>
            </a:r>
            <a:r>
              <a:rPr lang="nl-NL" sz="1800" dirty="0"/>
              <a:t> van de huid. Het begint als een ronde plek </a:t>
            </a:r>
            <a:r>
              <a:rPr lang="nl-NL" sz="1800" dirty="0"/>
              <a:t>die </a:t>
            </a:r>
            <a:r>
              <a:rPr lang="nl-NL" sz="1800" dirty="0"/>
              <a:t>langzaam groter wordt. </a:t>
            </a:r>
            <a:endParaRPr lang="nl-NL" sz="1800" dirty="0"/>
          </a:p>
          <a:p>
            <a:r>
              <a:rPr lang="nl-NL" sz="1800" dirty="0"/>
              <a:t>De </a:t>
            </a:r>
            <a:r>
              <a:rPr lang="nl-NL" sz="1800" dirty="0"/>
              <a:t>rand van de plek is rood en </a:t>
            </a:r>
            <a:r>
              <a:rPr lang="nl-NL" sz="1800" dirty="0"/>
              <a:t>schilferend, het geeft jeuk en het is besmettelijk.</a:t>
            </a:r>
          </a:p>
          <a:p>
            <a:pPr marL="0" indent="0">
              <a:buNone/>
            </a:pPr>
            <a:endParaRPr lang="nl-NL" sz="1800" dirty="0"/>
          </a:p>
          <a:p>
            <a:pPr marL="0" indent="0">
              <a:buNone/>
            </a:pPr>
            <a:r>
              <a:rPr lang="nl-NL" sz="1800" u="sng" dirty="0"/>
              <a:t>Besmetting:</a:t>
            </a:r>
          </a:p>
          <a:p>
            <a:r>
              <a:rPr lang="nl-NL" sz="1800" dirty="0"/>
              <a:t>Schimmels zitten overal, vooral in warme broeierige ruimtes waar veel infectiedruk is. Door contact wordt het snel overgebracht maar het kan zich ook aan materiaal hechten.</a:t>
            </a:r>
          </a:p>
          <a:p>
            <a:r>
              <a:rPr lang="nl-NL" sz="1800" dirty="0"/>
              <a:t> Sommige schimmels zoals </a:t>
            </a:r>
            <a:r>
              <a:rPr lang="nl-NL" sz="1800" i="1" dirty="0"/>
              <a:t>Microsporum </a:t>
            </a:r>
            <a:r>
              <a:rPr lang="nl-NL" sz="1800" i="1" dirty="0" err="1"/>
              <a:t>canis</a:t>
            </a:r>
            <a:r>
              <a:rPr lang="nl-NL" sz="1800" dirty="0"/>
              <a:t> worden door huisdieren (honden) overgebracht. </a:t>
            </a:r>
            <a:endParaRPr lang="nl-NL" sz="1800" dirty="0"/>
          </a:p>
          <a:p>
            <a:endParaRPr lang="nl-NL" sz="1800" dirty="0"/>
          </a:p>
          <a:p>
            <a:endParaRPr lang="nl-NL" sz="1800" dirty="0"/>
          </a:p>
          <a:p>
            <a:endParaRPr lang="nl-NL" sz="1800" dirty="0"/>
          </a:p>
          <a:p>
            <a:endParaRPr lang="nl-NL" sz="1800" dirty="0"/>
          </a:p>
        </p:txBody>
      </p:sp>
    </p:spTree>
    <p:extLst>
      <p:ext uri="{BB962C8B-B14F-4D97-AF65-F5344CB8AC3E}">
        <p14:creationId xmlns:p14="http://schemas.microsoft.com/office/powerpoint/2010/main" val="3820102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fbeeldingsresultaat voor tinea corpor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3371" y="4474029"/>
            <a:ext cx="3178629" cy="2383971"/>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nl-NL" b="1" dirty="0">
                <a:solidFill>
                  <a:srgbClr val="000000"/>
                </a:solidFill>
              </a:rPr>
              <a:t>RINGWORM (TINEA CORPORIS)</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1800" u="sng" dirty="0"/>
              <a:t>Diagnose: </a:t>
            </a:r>
          </a:p>
          <a:p>
            <a:r>
              <a:rPr lang="nl-NL" sz="1800" dirty="0"/>
              <a:t>Meestal wordt het vastgesteld door klinisch onderzoek. Je kunt ook een huidkweek nemen.</a:t>
            </a:r>
          </a:p>
          <a:p>
            <a:pPr marL="0" indent="0">
              <a:buNone/>
            </a:pPr>
            <a:endParaRPr lang="nl-NL" sz="1800" dirty="0"/>
          </a:p>
          <a:p>
            <a:pPr marL="0" indent="0">
              <a:buNone/>
            </a:pPr>
            <a:r>
              <a:rPr lang="nl-NL" sz="1800" u="sng" dirty="0"/>
              <a:t>Behandeling:</a:t>
            </a:r>
          </a:p>
          <a:p>
            <a:r>
              <a:rPr lang="nl-NL" sz="1800" dirty="0"/>
              <a:t>Schimmels </a:t>
            </a:r>
            <a:r>
              <a:rPr lang="nl-NL" sz="1800" dirty="0"/>
              <a:t>worden bestreden met een </a:t>
            </a:r>
            <a:r>
              <a:rPr lang="nl-NL" sz="1800" dirty="0" err="1"/>
              <a:t>anti-schimmel</a:t>
            </a:r>
            <a:r>
              <a:rPr lang="nl-NL" sz="1800" dirty="0"/>
              <a:t> geneesmiddel (antimycoticum). Deze bestaan in de vorm van lokale producten (crèmes, lotions, zalven) en als tabletten om in te nemen. </a:t>
            </a:r>
            <a:endParaRPr lang="nl-NL" sz="1800" dirty="0"/>
          </a:p>
          <a:p>
            <a:r>
              <a:rPr lang="nl-NL" sz="1800" dirty="0"/>
              <a:t>Bij </a:t>
            </a:r>
            <a:r>
              <a:rPr lang="nl-NL" sz="1800" dirty="0"/>
              <a:t>ringworm lukt het meestal wel om de plek met een lokaal aangebrachte antischimmel-crème weg te krijgen. Smeer de plek en een rand van 2 centimeter er omheen 2 x per dag in met de crème gedurende minimaal 2 weken</a:t>
            </a:r>
            <a:r>
              <a:rPr lang="nl-NL" sz="1800" dirty="0"/>
              <a:t>.</a:t>
            </a:r>
          </a:p>
          <a:p>
            <a:pPr marL="0" indent="0">
              <a:buNone/>
            </a:pPr>
            <a:endParaRPr lang="nl-NL" sz="1800" dirty="0"/>
          </a:p>
        </p:txBody>
      </p:sp>
    </p:spTree>
    <p:extLst>
      <p:ext uri="{BB962C8B-B14F-4D97-AF65-F5344CB8AC3E}">
        <p14:creationId xmlns:p14="http://schemas.microsoft.com/office/powerpoint/2010/main" val="1770146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19536" y="692696"/>
            <a:ext cx="8229600" cy="1143000"/>
          </a:xfrm>
        </p:spPr>
        <p:txBody>
          <a:bodyPr>
            <a:normAutofit fontScale="90000"/>
          </a:bodyPr>
          <a:lstStyle/>
          <a:p>
            <a:r>
              <a:rPr lang="nl-NL" b="1" dirty="0" smtClean="0"/>
              <a:t/>
            </a:r>
            <a:br>
              <a:rPr lang="nl-NL" b="1" dirty="0" smtClean="0"/>
            </a:br>
            <a:r>
              <a:rPr lang="nl-NL" b="1" dirty="0" err="1" smtClean="0"/>
              <a:t>Psittacose</a:t>
            </a:r>
            <a:r>
              <a:rPr lang="nl-NL" b="1" dirty="0" smtClean="0"/>
              <a:t> </a:t>
            </a:r>
            <a:r>
              <a:rPr lang="nl-NL" b="1" dirty="0"/>
              <a:t>(papagaaienziekte)</a:t>
            </a:r>
            <a:br>
              <a:rPr lang="nl-NL" b="1" dirty="0"/>
            </a:br>
            <a:r>
              <a:rPr lang="nl-NL" dirty="0" smtClean="0"/>
              <a:t/>
            </a:r>
            <a:br>
              <a:rPr lang="nl-NL" dirty="0" smtClean="0"/>
            </a:br>
            <a:endParaRPr lang="nl-NL" dirty="0"/>
          </a:p>
        </p:txBody>
      </p:sp>
      <p:sp>
        <p:nvSpPr>
          <p:cNvPr id="3" name="Tijdelijke aanduiding voor inhoud 2"/>
          <p:cNvSpPr>
            <a:spLocks noGrp="1"/>
          </p:cNvSpPr>
          <p:nvPr>
            <p:ph idx="1"/>
          </p:nvPr>
        </p:nvSpPr>
        <p:spPr>
          <a:xfrm>
            <a:off x="1991544" y="1340768"/>
            <a:ext cx="8229600" cy="5040560"/>
          </a:xfrm>
        </p:spPr>
        <p:txBody>
          <a:bodyPr>
            <a:normAutofit/>
          </a:bodyPr>
          <a:lstStyle/>
          <a:p>
            <a:pPr marL="0" indent="0">
              <a:buNone/>
            </a:pPr>
            <a:endParaRPr lang="nl-NL" sz="1900" u="sng" dirty="0">
              <a:solidFill>
                <a:srgbClr val="000000"/>
              </a:solidFill>
            </a:endParaRPr>
          </a:p>
          <a:p>
            <a:pPr marL="0" indent="0">
              <a:buNone/>
            </a:pPr>
            <a:r>
              <a:rPr lang="nl-NL" sz="1900" u="sng" dirty="0">
                <a:solidFill>
                  <a:srgbClr val="000000"/>
                </a:solidFill>
              </a:rPr>
              <a:t>Incubatietijd: </a:t>
            </a:r>
            <a:r>
              <a:rPr lang="nl-NL" sz="1800" dirty="0">
                <a:solidFill>
                  <a:srgbClr val="000000"/>
                </a:solidFill>
              </a:rPr>
              <a:t>De </a:t>
            </a:r>
            <a:r>
              <a:rPr lang="nl-NL" sz="1800" dirty="0">
                <a:solidFill>
                  <a:srgbClr val="000000"/>
                </a:solidFill>
              </a:rPr>
              <a:t>tijd tussen het besmet raken en er ziek van worden is ongeveer 1 tot 4 weken</a:t>
            </a:r>
            <a:r>
              <a:rPr lang="nl-NL" sz="1800" dirty="0">
                <a:solidFill>
                  <a:srgbClr val="000000"/>
                </a:solidFill>
              </a:rPr>
              <a:t>.</a:t>
            </a:r>
            <a:endParaRPr lang="nl-NL" sz="1800" u="sng" dirty="0"/>
          </a:p>
          <a:p>
            <a:pPr marL="0" indent="0">
              <a:buNone/>
            </a:pPr>
            <a:endParaRPr lang="nl-NL" sz="1900" u="sng" dirty="0">
              <a:solidFill>
                <a:srgbClr val="000000"/>
              </a:solidFill>
            </a:endParaRPr>
          </a:p>
          <a:p>
            <a:pPr marL="0" indent="0">
              <a:buNone/>
            </a:pPr>
            <a:r>
              <a:rPr lang="nl-NL" sz="1900" u="sng" dirty="0"/>
              <a:t>Ziekteverschijnselen:</a:t>
            </a:r>
          </a:p>
          <a:p>
            <a:r>
              <a:rPr lang="nl-NL" sz="1900" dirty="0"/>
              <a:t>Sommige mensen krijgen geen klachten maar  mensen met een slechte/zwakke weerstand zijn veel gevoeliger. Je kunt de ziekte vaker dan 1x krijgen.</a:t>
            </a:r>
          </a:p>
          <a:p>
            <a:pPr fontAlgn="t"/>
            <a:r>
              <a:rPr lang="nl-NL" sz="2000" dirty="0"/>
              <a:t>Hoge koorts met koude rillingen</a:t>
            </a:r>
          </a:p>
          <a:p>
            <a:pPr fontAlgn="t"/>
            <a:r>
              <a:rPr lang="nl-NL" sz="2000" dirty="0"/>
              <a:t>Erge hoofdpijn en spierpijn (in de nek en rug)</a:t>
            </a:r>
          </a:p>
          <a:p>
            <a:pPr fontAlgn="t"/>
            <a:r>
              <a:rPr lang="nl-NL" sz="2000" dirty="0"/>
              <a:t>Benauwd</a:t>
            </a:r>
          </a:p>
          <a:p>
            <a:pPr fontAlgn="t"/>
            <a:r>
              <a:rPr lang="nl-NL" sz="2000" dirty="0"/>
              <a:t>Hoesten</a:t>
            </a:r>
          </a:p>
          <a:p>
            <a:pPr fontAlgn="t"/>
            <a:r>
              <a:rPr lang="nl-NL" sz="2000" dirty="0"/>
              <a:t>Kan leiden tot een longontsteking</a:t>
            </a:r>
            <a:endParaRPr lang="nl-NL" sz="2000" dirty="0"/>
          </a:p>
          <a:p>
            <a:pPr marL="0" indent="0">
              <a:buNone/>
            </a:pPr>
            <a:endParaRPr lang="nl-NL" sz="1900" u="sng" dirty="0"/>
          </a:p>
        </p:txBody>
      </p:sp>
      <p:pic>
        <p:nvPicPr>
          <p:cNvPr id="5122" name="Picture 2" descr="Afbeeldingsresultaat voor papegaaienziekte me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3473" y="4495461"/>
            <a:ext cx="3531326" cy="2160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71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err="1"/>
              <a:t>Psittacose</a:t>
            </a:r>
            <a:r>
              <a:rPr lang="nl-NL" b="1" dirty="0"/>
              <a:t> (papagaaienziekte</a:t>
            </a:r>
            <a:r>
              <a:rPr lang="nl-NL" b="1" dirty="0" smtClean="0"/>
              <a:t>)</a:t>
            </a:r>
            <a:endParaRPr lang="nl-NL" b="1" dirty="0"/>
          </a:p>
        </p:txBody>
      </p:sp>
      <p:sp>
        <p:nvSpPr>
          <p:cNvPr id="3" name="Tijdelijke aanduiding voor inhoud 2"/>
          <p:cNvSpPr>
            <a:spLocks noGrp="1"/>
          </p:cNvSpPr>
          <p:nvPr>
            <p:ph idx="1"/>
          </p:nvPr>
        </p:nvSpPr>
        <p:spPr>
          <a:xfrm>
            <a:off x="1919536" y="1340768"/>
            <a:ext cx="8229600" cy="5069160"/>
          </a:xfrm>
        </p:spPr>
        <p:txBody>
          <a:bodyPr>
            <a:normAutofit/>
          </a:bodyPr>
          <a:lstStyle/>
          <a:p>
            <a:pPr marL="0" indent="0">
              <a:buNone/>
            </a:pPr>
            <a:endParaRPr lang="nl-NL" sz="1600" i="1" dirty="0"/>
          </a:p>
          <a:p>
            <a:pPr marL="0" indent="0">
              <a:buNone/>
            </a:pPr>
            <a:r>
              <a:rPr lang="nl-NL" sz="1800" u="sng" dirty="0"/>
              <a:t>Besmettingsroute:</a:t>
            </a:r>
          </a:p>
          <a:p>
            <a:r>
              <a:rPr lang="nl-NL" sz="1800" dirty="0"/>
              <a:t>Mensen die veel met dieren werken lopen meer risico.</a:t>
            </a:r>
          </a:p>
          <a:p>
            <a:r>
              <a:rPr lang="nl-NL" sz="1800" dirty="0">
                <a:solidFill>
                  <a:srgbClr val="000000"/>
                </a:solidFill>
              </a:rPr>
              <a:t>De bacterie zit in poep van vogels, vogelsnot en oogvocht van vogels. Als dit opdroogt, kan het in stof terecht komen. Iemand kan besmet raken door het inademen van besmet stof. Bijvoorbeeld door het schoonmaken van vogelkooien. </a:t>
            </a:r>
            <a:endParaRPr lang="nl-NL" sz="1800" dirty="0">
              <a:solidFill>
                <a:srgbClr val="000000"/>
              </a:solidFill>
            </a:endParaRPr>
          </a:p>
          <a:p>
            <a:r>
              <a:rPr lang="nl-NL" sz="1800" dirty="0">
                <a:solidFill>
                  <a:srgbClr val="000000"/>
                </a:solidFill>
              </a:rPr>
              <a:t>Poep </a:t>
            </a:r>
            <a:r>
              <a:rPr lang="nl-NL" sz="1800" dirty="0">
                <a:solidFill>
                  <a:srgbClr val="000000"/>
                </a:solidFill>
              </a:rPr>
              <a:t>van vogels kan wel 8 maanden lang besmettelijk blijven.</a:t>
            </a:r>
            <a:r>
              <a:rPr lang="nl-NL" sz="1800" dirty="0">
                <a:solidFill>
                  <a:srgbClr val="000000"/>
                </a:solidFill>
                <a:latin typeface="verdana"/>
              </a:rPr>
              <a:t> </a:t>
            </a:r>
            <a:r>
              <a:rPr lang="nl-NL" sz="1800" dirty="0"/>
              <a:t/>
            </a:r>
            <a:br>
              <a:rPr lang="nl-NL" sz="1800" dirty="0"/>
            </a:br>
            <a:endParaRPr lang="nl-NL" sz="1800" u="sng" dirty="0"/>
          </a:p>
          <a:p>
            <a:pPr marL="0" indent="0">
              <a:buNone/>
            </a:pPr>
            <a:endParaRPr lang="nl-NL" sz="1600" i="1" dirty="0"/>
          </a:p>
          <a:p>
            <a:pPr marL="0" indent="0">
              <a:buNone/>
            </a:pPr>
            <a:endParaRPr lang="nl-NL" sz="1600" i="1" dirty="0"/>
          </a:p>
        </p:txBody>
      </p:sp>
      <p:pic>
        <p:nvPicPr>
          <p:cNvPr id="6146" name="Picture 2" descr="Afbeeldingsresultaat voor papegaaienziek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9609" y="3278777"/>
            <a:ext cx="3672391" cy="3579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03778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545</Words>
  <Application>Microsoft Office PowerPoint</Application>
  <PresentationFormat>Breedbeeld</PresentationFormat>
  <Paragraphs>88</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verdana</vt:lpstr>
      <vt:lpstr>Kantoorthema</vt:lpstr>
      <vt:lpstr>Ziekteleer</vt:lpstr>
      <vt:lpstr>Vandaag</vt:lpstr>
      <vt:lpstr>Presentatie</vt:lpstr>
      <vt:lpstr> Huidparasieten: Mijten  </vt:lpstr>
      <vt:lpstr>Huidparasieten: Mijten</vt:lpstr>
      <vt:lpstr>RINGWORM (TINEA CORPORIS)</vt:lpstr>
      <vt:lpstr>RINGWORM (TINEA CORPORIS)</vt:lpstr>
      <vt:lpstr> Psittacose (papagaaienziekte)  </vt:lpstr>
      <vt:lpstr>Psittacose (papagaaienziekte)</vt:lpstr>
      <vt:lpstr>Entingen</vt:lpstr>
      <vt:lpstr>Opdracht</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Ziekteleer</dc:title>
  <dc:creator>Inge Zanderink - Mollenhorst</dc:creator>
  <cp:lastModifiedBy>Inge Zanderink - Mollenhorst</cp:lastModifiedBy>
  <cp:revision>4</cp:revision>
  <dcterms:created xsi:type="dcterms:W3CDTF">2016-10-03T07:15:36Z</dcterms:created>
  <dcterms:modified xsi:type="dcterms:W3CDTF">2016-10-03T07:39:45Z</dcterms:modified>
</cp:coreProperties>
</file>